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3" r:id="rId13"/>
    <p:sldId id="270" r:id="rId14"/>
    <p:sldId id="271" r:id="rId15"/>
    <p:sldId id="272" r:id="rId16"/>
    <p:sldId id="274" r:id="rId17"/>
    <p:sldId id="261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1" r:id="rId27"/>
    <p:sldId id="263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4EC3-A44F-4F1B-9D75-C1EC3530178A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D4EF-6708-438A-B2B1-22DF55C392D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Šav i osnovni materijal nemaju ista svojstva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sr-Latn-CS" dirty="0" smtClean="0"/>
              <a:t>Koriste se austenitne elektrode, zbog veće mogućnosti apsorbovanja vodonika.</a:t>
            </a:r>
          </a:p>
          <a:p>
            <a:r>
              <a:rPr lang="sr-Latn-CS" dirty="0" smtClean="0"/>
              <a:t>Time se vodonik povlači iz ZUT-a i smanjuje uticaj na nastali martenzit.</a:t>
            </a:r>
          </a:p>
          <a:p>
            <a:r>
              <a:rPr lang="sr-Latn-CS" dirty="0" smtClean="0"/>
              <a:t>“Svesno” se prihvata martenzit u ZUT-u, koji je manje zasićen vodonikom u odnosu na slučaj da se ne koristi austenitna elektroda.</a:t>
            </a: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Zavarljivost feritnih nerđajućih čelika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Sadrže 0,15-0,25% C i 16-30% Cr.</a:t>
            </a:r>
          </a:p>
          <a:p>
            <a:r>
              <a:rPr lang="sr-Latn-CS" dirty="0" smtClean="0"/>
              <a:t>Otporni su na: kiseline (azotnu iz prehrambenih proizvoda), sumporne gasove...</a:t>
            </a:r>
          </a:p>
          <a:p>
            <a:r>
              <a:rPr lang="sr-Latn-CS" dirty="0" smtClean="0"/>
              <a:t>Namenjeni su za: izduvne cevi motornih vozila, dekorativne elemente u automobilskoj industriji i građevinarstvu, izmenjivače toplote, delovi peći i grejača...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Zbog niskog sadržaja C ne ojačavaju termičkom obradom (kaljenjem) već samo plastičnom deformacijom, a omekšavaju se žarenjem.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875" t="24000" r="50625" b="16000"/>
          <a:stretch>
            <a:fillRect/>
          </a:stretch>
        </p:blipFill>
        <p:spPr bwMode="auto">
          <a:xfrm rot="-60000">
            <a:off x="2551205" y="2023171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Osnovni problemi pri zavarivanju su vezani za:</a:t>
            </a:r>
          </a:p>
          <a:p>
            <a:pPr marL="514350" indent="-514350">
              <a:buAutoNum type="alphaLcParenR"/>
            </a:pPr>
            <a:endParaRPr lang="sr-Latn-CS" dirty="0" smtClean="0"/>
          </a:p>
          <a:p>
            <a:pPr marL="514350" indent="-514350">
              <a:buAutoNum type="alphaLcParenR"/>
            </a:pPr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dirty="0" smtClean="0"/>
              <a:t>Rast zrna</a:t>
            </a:r>
          </a:p>
          <a:p>
            <a:pPr marL="514350" indent="-514350">
              <a:buAutoNum type="alphaLcParenR"/>
            </a:pPr>
            <a:r>
              <a:rPr lang="sr-Latn-CS" dirty="0" smtClean="0"/>
              <a:t>Povećanje krtosti</a:t>
            </a:r>
          </a:p>
          <a:p>
            <a:pPr marL="514350" indent="-514350">
              <a:buAutoNum type="alphaLcParenR"/>
            </a:pPr>
            <a:r>
              <a:rPr lang="sr-Latn-CS" dirty="0" smtClean="0"/>
              <a:t>Međukristalna korozija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 smtClean="0"/>
              <a:t>Rast zrna</a:t>
            </a:r>
            <a:r>
              <a:rPr lang="sr-Latn-CS" dirty="0" smtClean="0"/>
              <a:t>:</a:t>
            </a:r>
          </a:p>
          <a:p>
            <a:r>
              <a:rPr lang="sr-Latn-CS" dirty="0" smtClean="0"/>
              <a:t>Nastaje na temperaturama iznad 1150</a:t>
            </a:r>
            <a:r>
              <a:rPr lang="sr-Latn-CS" baseline="30000" dirty="0" smtClean="0"/>
              <a:t>o</a:t>
            </a:r>
            <a:r>
              <a:rPr lang="sr-Latn-CS" dirty="0" smtClean="0"/>
              <a:t>C, gde se javlja rekristalizacija, tj. ukrupnjavanje zrna ferita.</a:t>
            </a:r>
          </a:p>
          <a:p>
            <a:r>
              <a:rPr lang="sr-Latn-CS" dirty="0" smtClean="0"/>
              <a:t>Time opada plastičnost (žilavost) čelika.</a:t>
            </a:r>
          </a:p>
          <a:p>
            <a:r>
              <a:rPr lang="sr-Latn-CS" dirty="0" smtClean="0"/>
              <a:t>Rešenje – primena kratkih šavova, sa manjim unosom toplote, elektrodama sa modifikatorima (Ti, Al) koji utiču na usitnjavanje strukture.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 smtClean="0"/>
              <a:t>Povećanje krtosti</a:t>
            </a:r>
            <a:r>
              <a:rPr lang="sr-Latn-CS" dirty="0" smtClean="0"/>
              <a:t>:</a:t>
            </a:r>
          </a:p>
          <a:p>
            <a:r>
              <a:rPr lang="sr-Latn-CS" dirty="0" smtClean="0"/>
              <a:t>Javlja se u slučaju dugog zadržavanja na visokim temperaturama.</a:t>
            </a:r>
          </a:p>
          <a:p>
            <a:r>
              <a:rPr lang="en-US" dirty="0" err="1" smtClean="0"/>
              <a:t>Uzrok</a:t>
            </a:r>
            <a:r>
              <a:rPr lang="en-US" dirty="0" smtClean="0"/>
              <a:t> je </a:t>
            </a:r>
            <a:r>
              <a:rPr lang="sr-Latn-CS" dirty="0" smtClean="0"/>
              <a:t>izlučivanje karbida hroma po granicama zrna i pada plastičnosti. Rešenje je predgrevanje na 150-180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dirty="0" smtClean="0"/>
              <a:t>Međukristalna korozija:</a:t>
            </a:r>
          </a:p>
          <a:p>
            <a:r>
              <a:rPr lang="sr-Latn-CS" dirty="0" smtClean="0"/>
              <a:t>Nastaje pod uticajem mikrogalvanskih elemenata nastalih između Cr-obogaćen</a:t>
            </a:r>
            <a:r>
              <a:rPr lang="en-US" dirty="0" err="1" smtClean="0"/>
              <a:t>og</a:t>
            </a:r>
            <a:r>
              <a:rPr lang="sr-Latn-CS" dirty="0" smtClean="0"/>
              <a:t> ferit</a:t>
            </a:r>
            <a:r>
              <a:rPr lang="en-US" dirty="0" smtClean="0"/>
              <a:t>a (</a:t>
            </a:r>
            <a:r>
              <a:rPr lang="en-US" dirty="0" err="1" smtClean="0"/>
              <a:t>katoda</a:t>
            </a:r>
            <a:r>
              <a:rPr lang="en-US" dirty="0" smtClean="0"/>
              <a:t>, +)</a:t>
            </a:r>
            <a:r>
              <a:rPr lang="sr-Latn-CS" dirty="0" smtClean="0"/>
              <a:t> i karbi</a:t>
            </a:r>
            <a:r>
              <a:rPr lang="en-US" dirty="0" err="1" smtClean="0"/>
              <a:t>da</a:t>
            </a:r>
            <a:r>
              <a:rPr lang="sr-Latn-CS" dirty="0" smtClean="0"/>
              <a:t> hroma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opnom</a:t>
            </a:r>
            <a:r>
              <a:rPr lang="en-US" dirty="0" smtClean="0"/>
              <a:t> </a:t>
            </a:r>
            <a:r>
              <a:rPr lang="sr-Latn-CS" dirty="0" smtClean="0"/>
              <a:t>oksida hroma (anoda</a:t>
            </a:r>
            <a:r>
              <a:rPr lang="en-US" dirty="0" smtClean="0"/>
              <a:t>,</a:t>
            </a:r>
            <a:r>
              <a:rPr lang="sr-Latn-CS" dirty="0" smtClean="0"/>
              <a:t> -potencijal).</a:t>
            </a:r>
          </a:p>
          <a:p>
            <a:r>
              <a:rPr lang="sr-Latn-CS" dirty="0" smtClean="0"/>
              <a:t>Rešenje: </a:t>
            </a:r>
          </a:p>
          <a:p>
            <a:pPr>
              <a:buNone/>
            </a:pPr>
            <a:r>
              <a:rPr lang="sr-Latn-CS" dirty="0" smtClean="0"/>
              <a:t>1) unošenje elemenata koji imaju veći afinitet prema ugljeniku i time otežavaju obrazovanje karbida hroma (Ti, Nb), a samim tim se</a:t>
            </a:r>
            <a:r>
              <a:rPr lang="en-US" dirty="0" smtClean="0"/>
              <a:t> </a:t>
            </a:r>
            <a:r>
              <a:rPr lang="sr-Latn-CS" dirty="0" smtClean="0"/>
              <a:t>smanjuje –potencijal anodne komponente.</a:t>
            </a:r>
          </a:p>
          <a:p>
            <a:pPr>
              <a:buNone/>
            </a:pPr>
            <a:r>
              <a:rPr lang="sr-Latn-CS" dirty="0" smtClean="0"/>
              <a:t>2) Zagrevanje na 870-900</a:t>
            </a:r>
            <a:r>
              <a:rPr lang="sr-Latn-CS" baseline="30000" dirty="0" smtClean="0"/>
              <a:t>o</a:t>
            </a:r>
            <a:r>
              <a:rPr lang="sr-Latn-CS" dirty="0" smtClean="0"/>
              <a:t>C zbog homogenizacije strukture (homogenizaciono žarenje) i ujednačavanja sadržaja Cr u feritu, odnosno rastvaranja karbida.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Zavarljivost austenitnih nerđajućih čelika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Postoje dve klase austenitnih nerđajućih čelika: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Čelici 18-8 (Cr-Ni) koji su otporni na kiseline: pivare, sokare, vinare itd.; za cevovode, ventile i dr.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Čelici 25-20 (Cr-Ni) koji su i vatrootporni primena u nuklearnim reaktorima (zadržaaju mehaničke osobine i preko 1000</a:t>
            </a:r>
            <a:r>
              <a:rPr lang="sr-Latn-CS" baseline="30000" dirty="0" smtClean="0"/>
              <a:t>o</a:t>
            </a:r>
            <a:r>
              <a:rPr lang="sr-Latn-CS" dirty="0" smtClean="0"/>
              <a:t>C).</a:t>
            </a:r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Problemi pri zavarivanju: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Sklonost ka pojavi vrućih prslina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Međukristalna korozija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Krtost šava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4)  </a:t>
            </a:r>
            <a:r>
              <a:rPr lang="en-US" dirty="0" err="1" smtClean="0"/>
              <a:t>Antikorozivna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ZUT-a</a:t>
            </a:r>
            <a:endParaRPr lang="sr-Latn-C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sr-Latn-CS" dirty="0" smtClean="0"/>
              <a:t>Sklonost ka pojavi vrućih prslina: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/>
            <a:r>
              <a:rPr lang="sr-Latn-CS" dirty="0" smtClean="0"/>
              <a:t>Austenit je stabilan i ne može se usitniti ni otpuštati sledećim slojevima (poseduje dendritnu strukturu).</a:t>
            </a:r>
          </a:p>
          <a:p>
            <a:pPr marL="514350" indent="-514350"/>
            <a:r>
              <a:rPr lang="sr-Latn-CS" dirty="0" smtClean="0"/>
              <a:t>Austenit ima veći koeficijent toplotnog širenja i manji koeficijent provođenja toplote nego druge strukture, pa se javljaju i veći naponi koji mogu izazvati vruće prsline pri hlađenju šava.</a:t>
            </a:r>
          </a:p>
          <a:p>
            <a:pPr marL="514350" indent="-514350"/>
            <a:r>
              <a:rPr lang="sr-Latn-CS" dirty="0" smtClean="0"/>
              <a:t>Postojanje eutektikuma na granicama stubičastih kristala/granicama zrna (P, S, Si). Ovaj eutektikum nastaje pri nižim temperaturama, nakon dendrita i oko njih stvarajući opnu (pri hlađenju).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u="sng" dirty="0" smtClean="0"/>
              <a:t>Rešenje</a:t>
            </a:r>
            <a:r>
              <a:rPr lang="sr-Latn-CS" dirty="0" smtClean="0"/>
              <a:t>: Dodatni materijal koji izaziva izlučivanje 3-8 % </a:t>
            </a:r>
            <a:r>
              <a:rPr lang="el-GR" dirty="0" smtClean="0"/>
              <a:t>δ</a:t>
            </a:r>
            <a:r>
              <a:rPr lang="sr-Latn-CS" dirty="0" smtClean="0"/>
              <a:t>-ferita da bi se ispresecala granica zrna (umesto granice zrna javljaju se čvorići jedinjenja P, S, Si</a:t>
            </a:r>
            <a:r>
              <a:rPr lang="en-US" dirty="0" smtClean="0"/>
              <a:t>)</a:t>
            </a:r>
            <a:r>
              <a:rPr lang="sr-Latn-CS" dirty="0" smtClean="0"/>
              <a:t>.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Zavarljivost nerđajućih čelika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sr-Latn-CS" dirty="0" smtClean="0"/>
              <a:t>Nerđajući čelici imaju preko 12 % Cr.</a:t>
            </a:r>
          </a:p>
          <a:p>
            <a:endParaRPr lang="sr-Latn-CS" dirty="0" smtClean="0"/>
          </a:p>
          <a:p>
            <a:r>
              <a:rPr lang="sr-Latn-CS" dirty="0" smtClean="0"/>
              <a:t>Time se obrazuje površinski  sloj hrom-oksida </a:t>
            </a:r>
          </a:p>
          <a:p>
            <a:pPr>
              <a:buNone/>
            </a:pPr>
            <a:r>
              <a:rPr lang="sr-Latn-CS" dirty="0"/>
              <a:t>	</a:t>
            </a:r>
            <a:r>
              <a:rPr lang="sr-Latn-CS" dirty="0" smtClean="0"/>
              <a:t>(Cr</a:t>
            </a:r>
            <a:r>
              <a:rPr lang="sr-Latn-CS" baseline="-25000" dirty="0" smtClean="0"/>
              <a:t>4</a:t>
            </a:r>
            <a:r>
              <a:rPr lang="sr-Latn-CS" dirty="0" smtClean="0"/>
              <a:t>O</a:t>
            </a:r>
            <a:r>
              <a:rPr lang="sr-Latn-CS" baseline="-25000" dirty="0" smtClean="0"/>
              <a:t>2</a:t>
            </a:r>
            <a:r>
              <a:rPr lang="sr-Latn-CS" dirty="0" smtClean="0"/>
              <a:t>) koji štiti čelik od dalje oksidacije (pasivizacija).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35000" r="45000" b="8000"/>
          <a:stretch>
            <a:fillRect/>
          </a:stretch>
        </p:blipFill>
        <p:spPr bwMode="auto">
          <a:xfrm>
            <a:off x="1136314" y="-1"/>
            <a:ext cx="6636086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54936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Potrebna je ravnoteža između </a:t>
            </a:r>
            <a:r>
              <a:rPr lang="el-GR" sz="2400" dirty="0" smtClean="0"/>
              <a:t>α</a:t>
            </a:r>
            <a:r>
              <a:rPr lang="sr-Latn-CS" sz="2400" dirty="0" smtClean="0"/>
              <a:t>-genih (Cr, Mo, Si, Nb) i </a:t>
            </a:r>
            <a:r>
              <a:rPr lang="el-GR" sz="2400" dirty="0" smtClean="0"/>
              <a:t>γ</a:t>
            </a:r>
            <a:r>
              <a:rPr lang="sr-Latn-CS" sz="2400" dirty="0" smtClean="0"/>
              <a:t>-genih elemenata (Ni, C, Mn)</a:t>
            </a:r>
            <a:r>
              <a:rPr lang="en-US" sz="2400" dirty="0" smtClean="0"/>
              <a:t> u </a:t>
            </a:r>
            <a:r>
              <a:rPr lang="sr-Latn-CS" sz="2400" dirty="0" smtClean="0"/>
              <a:t>dodatn</a:t>
            </a:r>
            <a:r>
              <a:rPr lang="en-US" sz="2400" dirty="0" err="1" smtClean="0"/>
              <a:t>om</a:t>
            </a:r>
            <a:r>
              <a:rPr lang="sr-Latn-CS" sz="2400" dirty="0" smtClean="0"/>
              <a:t> materijal</a:t>
            </a:r>
            <a:r>
              <a:rPr lang="en-US" sz="2400" dirty="0" smtClean="0"/>
              <a:t>u.</a:t>
            </a:r>
            <a:endParaRPr lang="sr-Latn-C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sz="2800" dirty="0" smtClean="0"/>
              <a:t>2) Međukristalna korozija:</a:t>
            </a:r>
          </a:p>
          <a:p>
            <a:r>
              <a:rPr lang="sr-Latn-CS" sz="2800" dirty="0" smtClean="0"/>
              <a:t>Nastaje pored šava, u intervalu temperatura između 450 i 850</a:t>
            </a:r>
            <a:r>
              <a:rPr lang="sr-Latn-CS" sz="2800" baseline="30000" dirty="0" smtClean="0"/>
              <a:t>o</a:t>
            </a:r>
            <a:r>
              <a:rPr lang="sr-Latn-CS" sz="2800" dirty="0" smtClean="0"/>
              <a:t>C,</a:t>
            </a:r>
            <a:r>
              <a:rPr lang="en-US" sz="2800" dirty="0" smtClean="0"/>
              <a:t> </a:t>
            </a:r>
            <a:r>
              <a:rPr lang="sr-Latn-CS" sz="2800" dirty="0" smtClean="0"/>
              <a:t>u slučaju da dolazi du dužeg zadržavanja.</a:t>
            </a:r>
          </a:p>
          <a:p>
            <a:r>
              <a:rPr lang="sr-Latn-CS" sz="2800" dirty="0" smtClean="0"/>
              <a:t>Nastaju karbidi hroma Cr</a:t>
            </a:r>
            <a:r>
              <a:rPr lang="sr-Latn-CS" sz="2800" baseline="-25000" dirty="0" smtClean="0"/>
              <a:t>4</a:t>
            </a:r>
            <a:r>
              <a:rPr lang="sr-Latn-CS" sz="2800" dirty="0" smtClean="0"/>
              <a:t>C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sr-Latn-CS" sz="2800" dirty="0" smtClean="0"/>
              <a:t>Cr</a:t>
            </a:r>
            <a:r>
              <a:rPr lang="sr-Latn-CS" sz="2800" baseline="-25000" dirty="0" smtClean="0"/>
              <a:t>23</a:t>
            </a:r>
            <a:r>
              <a:rPr lang="sr-Latn-CS" sz="2800" dirty="0" smtClean="0"/>
              <a:t>C</a:t>
            </a:r>
            <a:r>
              <a:rPr lang="sr-Latn-CS" sz="2800" baseline="-25000" dirty="0" smtClean="0"/>
              <a:t>6</a:t>
            </a:r>
            <a:r>
              <a:rPr lang="sr-Latn-CS" sz="2800" dirty="0" smtClean="0"/>
              <a:t> na granicama austenitnih zrna čime se austenit osiromašuje u Cr (ispod 12%) i nastaje hemijska korozija.</a:t>
            </a:r>
            <a:endParaRPr lang="sr-Latn-C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750" t="22000" r="30625" b="54000"/>
          <a:stretch>
            <a:fillRect/>
          </a:stretch>
        </p:blipFill>
        <p:spPr bwMode="auto">
          <a:xfrm>
            <a:off x="6553200" y="2438400"/>
            <a:ext cx="2209800" cy="21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58125" t="52000" r="18125" b="25000"/>
          <a:stretch>
            <a:fillRect/>
          </a:stretch>
        </p:blipFill>
        <p:spPr bwMode="auto">
          <a:xfrm>
            <a:off x="5867400" y="4648200"/>
            <a:ext cx="3276600" cy="198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r="2158"/>
          <a:stretch>
            <a:fillRect/>
          </a:stretch>
        </p:blipFill>
        <p:spPr bwMode="auto">
          <a:xfrm>
            <a:off x="0" y="3505200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Latn-CS" dirty="0" smtClean="0"/>
              <a:t>Rešenje-upotreba posebnih vrsta čelika, sa:</a:t>
            </a:r>
          </a:p>
          <a:p>
            <a:r>
              <a:rPr lang="sr-Latn-CS" dirty="0" smtClean="0"/>
              <a:t>Niži</a:t>
            </a:r>
            <a:r>
              <a:rPr lang="en-US" dirty="0" smtClean="0"/>
              <a:t>m</a:t>
            </a:r>
            <a:r>
              <a:rPr lang="sr-Latn-CS" dirty="0" smtClean="0"/>
              <a:t> sadržaj</a:t>
            </a:r>
            <a:r>
              <a:rPr lang="en-US" dirty="0" err="1" smtClean="0"/>
              <a:t>em</a:t>
            </a:r>
            <a:r>
              <a:rPr lang="sr-Latn-CS" dirty="0" smtClean="0"/>
              <a:t> C: do 0,03% nema problema, preko 0,06% može da se pojavi.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2,5-3% Mo povećava antikorozionu postojanost.</a:t>
            </a:r>
          </a:p>
          <a:p>
            <a:r>
              <a:rPr lang="sr-Latn-CS" dirty="0" smtClean="0"/>
              <a:t>Viši sadržaj Ti, V, Ta, Zr, Ni koji imaju viši afinitet prema C od Cr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*Termička obrada gašenjem – zagrevanjem do 850-900</a:t>
            </a:r>
            <a:r>
              <a:rPr lang="sr-Latn-CS" baseline="30000" dirty="0" smtClean="0"/>
              <a:t>o</a:t>
            </a:r>
            <a:r>
              <a:rPr lang="sr-Latn-CS" dirty="0" smtClean="0"/>
              <a:t>C, zadržavanje 2-3 h pa brzo hlađenje zbog potpunog rastvaranja Cr u austenitu.</a:t>
            </a:r>
            <a:endParaRPr lang="sr-Latn-C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3125" t="33000" r="71875" b="45000"/>
          <a:stretch>
            <a:fillRect/>
          </a:stretch>
        </p:blipFill>
        <p:spPr bwMode="auto">
          <a:xfrm>
            <a:off x="5334000" y="1219200"/>
            <a:ext cx="3048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3) Krtost šava: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Pojava tvrde i krte </a:t>
            </a:r>
            <a:r>
              <a:rPr lang="el-GR" dirty="0" smtClean="0"/>
              <a:t>σ</a:t>
            </a:r>
            <a:r>
              <a:rPr lang="sr-Latn-CS" dirty="0" smtClean="0"/>
              <a:t>-faze (Fe-Cr).</a:t>
            </a:r>
          </a:p>
          <a:p>
            <a:r>
              <a:rPr lang="sr-Latn-CS" dirty="0" smtClean="0"/>
              <a:t>475</a:t>
            </a:r>
            <a:r>
              <a:rPr lang="sr-Latn-CS" baseline="30000" dirty="0" smtClean="0"/>
              <a:t>o</a:t>
            </a:r>
            <a:r>
              <a:rPr lang="sr-Latn-CS" dirty="0" smtClean="0"/>
              <a:t>C krtost.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Rešenje: zagrevanje na 1000-1150</a:t>
            </a:r>
            <a:r>
              <a:rPr lang="sr-Latn-CS" baseline="30000" dirty="0" smtClean="0"/>
              <a:t>o</a:t>
            </a:r>
            <a:r>
              <a:rPr lang="sr-Latn-CS" dirty="0" smtClean="0"/>
              <a:t>C, zadržavanje 1 h i brzo hlađenje.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4) </a:t>
            </a:r>
            <a:r>
              <a:rPr lang="en-US" dirty="0" err="1" smtClean="0"/>
              <a:t>Antikorozivna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ZUT-a:</a:t>
            </a:r>
            <a:endParaRPr lang="sr-Latn-CS" dirty="0" smtClean="0"/>
          </a:p>
          <a:p>
            <a:r>
              <a:rPr lang="sr-Latn-CS" sz="2400" dirty="0" smtClean="0"/>
              <a:t>Moguća je pojava “obojenja” ZUT-a:</a:t>
            </a:r>
          </a:p>
          <a:p>
            <a:pPr>
              <a:buNone/>
            </a:pPr>
            <a:endParaRPr lang="sr-Latn-CS" sz="24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sr-Latn-CS" sz="2400" dirty="0" smtClean="0"/>
          </a:p>
          <a:p>
            <a:r>
              <a:rPr lang="sr-Latn-CS" sz="2400" dirty="0" smtClean="0"/>
              <a:t>Javlja se kada je neadekvatna zaštita (umesto argona “formir” gas na bazi </a:t>
            </a:r>
            <a:r>
              <a:rPr lang="sr-Latn-CS" sz="2400" dirty="0" smtClean="0"/>
              <a:t>helijuma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je</a:t>
            </a:r>
            <a:r>
              <a:rPr lang="sr-Latn-CS" sz="2400" dirty="0" smtClean="0"/>
              <a:t> nedovolj</a:t>
            </a:r>
            <a:r>
              <a:rPr lang="en-US" sz="2400" dirty="0" smtClean="0"/>
              <a:t>a</a:t>
            </a:r>
            <a:r>
              <a:rPr lang="sr-Latn-CS" sz="2400" dirty="0" smtClean="0"/>
              <a:t>n pritis</a:t>
            </a:r>
            <a:r>
              <a:rPr lang="en-US" sz="2400" dirty="0" smtClean="0"/>
              <a:t>a</a:t>
            </a:r>
            <a:r>
              <a:rPr lang="sr-Latn-CS" sz="2400" dirty="0" smtClean="0"/>
              <a:t>k</a:t>
            </a:r>
            <a:r>
              <a:rPr lang="en-US" sz="2400" dirty="0" smtClean="0"/>
              <a:t>, </a:t>
            </a:r>
            <a:r>
              <a:rPr lang="en-US" sz="2400" dirty="0" err="1" smtClean="0"/>
              <a:t>posebno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je </a:t>
            </a:r>
            <a:r>
              <a:rPr lang="en-US" sz="2400" dirty="0" err="1" smtClean="0"/>
              <a:t>niska</a:t>
            </a:r>
            <a:r>
              <a:rPr lang="en-US" sz="2400" dirty="0" smtClean="0"/>
              <a:t> </a:t>
            </a:r>
            <a:r>
              <a:rPr lang="en-US" sz="2400" dirty="0" err="1" smtClean="0"/>
              <a:t>spoljašnja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temperatura</a:t>
            </a:r>
            <a:r>
              <a:rPr lang="sr-Latn-CS" sz="2400" dirty="0" smtClean="0"/>
              <a:t>)</a:t>
            </a:r>
            <a:endParaRPr lang="sr-Latn-CS" sz="2400" dirty="0" smtClean="0"/>
          </a:p>
          <a:p>
            <a:r>
              <a:rPr lang="sr-Latn-CS" sz="2400" dirty="0" smtClean="0"/>
              <a:t>Ako se pojavi “obojenje”, cevi se moraju pasivizirati (kiseline u obliku gela)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204" t="42708" r="11347" b="23958"/>
          <a:stretch>
            <a:fillRect/>
          </a:stretch>
        </p:blipFill>
        <p:spPr bwMode="auto">
          <a:xfrm>
            <a:off x="381000" y="2362200"/>
            <a:ext cx="8248650" cy="21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984" t="23958" r="10395" b="18750"/>
          <a:stretch>
            <a:fillRect/>
          </a:stretch>
        </p:blipFill>
        <p:spPr bwMode="auto">
          <a:xfrm>
            <a:off x="5105400" y="533400"/>
            <a:ext cx="3832167" cy="169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724400" cy="6324600"/>
          </a:xfrm>
        </p:spPr>
        <p:txBody>
          <a:bodyPr>
            <a:normAutofit/>
          </a:bodyPr>
          <a:lstStyle/>
          <a:p>
            <a:r>
              <a:rPr lang="sr-Latn-CS" dirty="0" smtClean="0"/>
              <a:t>U slučaju da se ne izvrši pasivizacija, moguća je pojava piting-korozije: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Pojavi korozije doprinosi i brušenje pre zavarivanja </a:t>
            </a:r>
          </a:p>
          <a:p>
            <a:pPr>
              <a:buNone/>
            </a:pPr>
            <a:r>
              <a:rPr lang="sr-Latn-CS" dirty="0" smtClean="0"/>
              <a:t>	(strogo zabranjeno!!!):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25" t="40000" r="21250" b="21000"/>
          <a:stretch>
            <a:fillRect/>
          </a:stretch>
        </p:blipFill>
        <p:spPr bwMode="auto">
          <a:xfrm>
            <a:off x="0" y="2209800"/>
            <a:ext cx="4724400" cy="21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Dokumenti - opsti\Posao\2013\Pivara Celarevo 2013\20130703_132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91200" y="449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724400" y="1828800"/>
            <a:ext cx="4572000" cy="2579132"/>
            <a:chOff x="4724400" y="1828800"/>
            <a:chExt cx="4572000" cy="2579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25000" t="29000" r="20625" b="27000"/>
            <a:stretch>
              <a:fillRect/>
            </a:stretch>
          </p:blipFill>
          <p:spPr bwMode="auto">
            <a:xfrm>
              <a:off x="4876800" y="2133600"/>
              <a:ext cx="3962400" cy="200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486400" y="1828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Spoljašnja strana - izolacija</a:t>
              </a:r>
              <a:endParaRPr lang="sr-Latn-C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0386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Unutrašnja strana – pivo, sredstva za čišćenje</a:t>
              </a:r>
              <a:endParaRPr lang="sr-Latn-CS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Tehnologija zavarivanja austenitnih nerđajućih čelika:</a:t>
            </a:r>
          </a:p>
          <a:p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gasno: uz topitelj (prevođenje oksid</a:t>
            </a:r>
            <a:r>
              <a:rPr lang="en-US" dirty="0" smtClean="0"/>
              <a:t>a</a:t>
            </a:r>
            <a:r>
              <a:rPr lang="sr-Latn-CS" dirty="0" smtClean="0"/>
              <a:t> Cr u trosku) i redukujući plamen.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REL: bazične elektrode, jednosmerna struja.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TIG, MIG, EPP – najbolji rezultati (TIG za tanje limove, MIG, EPP za deblje).</a:t>
            </a:r>
            <a:endParaRPr lang="sr-Latn-C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Postoje tri grupe nerđajućih čelika: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Martenzitni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Feritni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Austenitni</a:t>
            </a:r>
          </a:p>
          <a:p>
            <a:pPr marL="514350" indent="-514350">
              <a:buNone/>
            </a:pPr>
            <a:endParaRPr lang="sr-Latn-CS" dirty="0"/>
          </a:p>
          <a:p>
            <a:pPr marL="0" indent="0"/>
            <a:r>
              <a:rPr lang="sr-Latn-CS" dirty="0" smtClean="0"/>
              <a:t>  Pojedine grupe se dobijaju različitim odnosima legirajućih elemenata:</a:t>
            </a:r>
          </a:p>
          <a:p>
            <a:pPr marL="514350" indent="-514350">
              <a:buAutoNum type="alphaLcParenR"/>
            </a:pPr>
            <a:r>
              <a:rPr lang="sr-Latn-CS" dirty="0" smtClean="0"/>
              <a:t>Cr, Si, Mo – alfageni elementi (šire </a:t>
            </a:r>
            <a:r>
              <a:rPr lang="sr-Latn-CS" dirty="0" smtClean="0">
                <a:sym typeface="Symbol"/>
              </a:rPr>
              <a:t> oblast)</a:t>
            </a:r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dirty="0" smtClean="0"/>
              <a:t>C, Ni – gamageni elementi (šire </a:t>
            </a:r>
            <a:r>
              <a:rPr lang="sr-Latn-CS" dirty="0" smtClean="0">
                <a:sym typeface="Symbol"/>
              </a:rPr>
              <a:t> oblast)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Zavarljivost martenzitnih nerđajućih čelika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Sadrže i preko 1 % C, 12-14% Cr, do 2% Ni, do 1% Mo...</a:t>
            </a:r>
          </a:p>
          <a:p>
            <a:r>
              <a:rPr lang="sr-Latn-CS" dirty="0" smtClean="0"/>
              <a:t>Imaju visoke mehaničke osobine (ultra visoke čvrstoće-napona tečenja i preko 1900 MPa), ali najosetljiviji na koroziju od svih nerđajućih čelika.</a:t>
            </a:r>
          </a:p>
          <a:p>
            <a:r>
              <a:rPr lang="sr-Latn-CS" dirty="0" smtClean="0"/>
              <a:t>Otporni na sledeće medijume: vazduh, vodena para, voda, neke hemikalije...</a:t>
            </a:r>
          </a:p>
          <a:p>
            <a:r>
              <a:rPr lang="sr-Latn-CS" dirty="0" smtClean="0"/>
              <a:t>Namenjeni za: hirurške instrumente, komponente ventila i pumpi, neki zupčanici, opruge i sl.</a:t>
            </a:r>
          </a:p>
          <a:p>
            <a:r>
              <a:rPr lang="sr-Latn-CS" dirty="0" smtClean="0"/>
              <a:t>Termički se obrađuju kaljenjem i </a:t>
            </a:r>
            <a:r>
              <a:rPr lang="en-US" dirty="0" err="1" smtClean="0"/>
              <a:t>otpuštanjem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Zbog visokog sadržaja C i legirajućih elemenata zakaljivi na vazduhu.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 smtClean="0"/>
              <a:t>Teško zavarljivi zbog prslina u šavu i ZUT-u (krti martenzit.</a:t>
            </a:r>
          </a:p>
          <a:p>
            <a:r>
              <a:rPr lang="sr-Latn-CS" dirty="0" smtClean="0"/>
              <a:t>Omogućavanje zavarivanja/navarivanja: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Legiranje šava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Predgrevanje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Izbor dodatnog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Legiranje šava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Legiranje šava se ostvaruje dodavanjem Ti preko specijalne obloge elektrode.</a:t>
            </a:r>
          </a:p>
          <a:p>
            <a:endParaRPr lang="sr-Latn-CS" dirty="0" smtClean="0"/>
          </a:p>
          <a:p>
            <a:r>
              <a:rPr lang="sr-Latn-CS" dirty="0" smtClean="0"/>
              <a:t>Dodavanje Ti u šav dolazi do usitnjavanja mikrostrukture i sprečavanja nastanka krtih stubastih kristala sklonih segregaciji u centralnoj osi šava. </a:t>
            </a:r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Predgrevanje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Predgrevanje je obavezno, zbog smanjenja brzine hlađenja.</a:t>
            </a:r>
          </a:p>
          <a:p>
            <a:endParaRPr lang="sr-Latn-CS" dirty="0" smtClean="0"/>
          </a:p>
          <a:p>
            <a:r>
              <a:rPr lang="sr-Latn-CS" dirty="0" smtClean="0"/>
              <a:t>Preporučuje se temperatura od 250</a:t>
            </a:r>
            <a:r>
              <a:rPr lang="sr-Latn-CS" baseline="30000" dirty="0" smtClean="0"/>
              <a:t>o</a:t>
            </a:r>
            <a:r>
              <a:rPr lang="sr-Latn-CS" dirty="0" smtClean="0"/>
              <a:t>C i više, u zavisnosti od %Cr.</a:t>
            </a:r>
          </a:p>
          <a:p>
            <a:endParaRPr lang="sr-Latn-CS" dirty="0" smtClean="0"/>
          </a:p>
          <a:p>
            <a:r>
              <a:rPr lang="sr-Latn-CS" dirty="0" smtClean="0"/>
              <a:t>Što je %Cr veći, potrebna je viša temperatura predgrevanja.</a:t>
            </a:r>
          </a:p>
          <a:p>
            <a:endParaRPr lang="sr-Latn-CS" dirty="0" smtClean="0"/>
          </a:p>
          <a:p>
            <a:r>
              <a:rPr lang="sr-Latn-CS" dirty="0" smtClean="0"/>
              <a:t>Bolje je primeniti višu temperaturu predgrevanja nego previše nisku.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Izbor dodatnog materijala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Zavisi od toga da li se radi o više ili manje odgovornoj konstrukciji.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a) Ista svojstva šava i osnovnog materijala (više odgovorne konstrukcije)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b) Šav i osnovni materijal nemaju ista svojstva (manje odgovorne konstrukcije)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Ista svojstva šava i osnovnog materijala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Specijalne elektrode čiji je hemijski sastav sličan osnovnom materijalu.</a:t>
            </a:r>
          </a:p>
          <a:p>
            <a:r>
              <a:rPr lang="sr-Latn-CS" dirty="0" smtClean="0"/>
              <a:t>Nakon zavarivanja hlađenje do 150 – 200</a:t>
            </a:r>
            <a:r>
              <a:rPr lang="sr-Latn-CS" baseline="30000" dirty="0" smtClean="0"/>
              <a:t>o</a:t>
            </a:r>
            <a:r>
              <a:rPr lang="sr-Latn-CS" dirty="0" smtClean="0"/>
              <a:t>C, pa žarenje na 900</a:t>
            </a:r>
            <a:r>
              <a:rPr lang="sr-Latn-CS" baseline="30000" dirty="0" smtClean="0"/>
              <a:t>o</a:t>
            </a:r>
            <a:r>
              <a:rPr lang="sr-Latn-CS" dirty="0" smtClean="0"/>
              <a:t>C, nakon toga hlađenje u (ugašenoj) peći do 600</a:t>
            </a:r>
            <a:r>
              <a:rPr lang="sr-Latn-CS" baseline="30000" dirty="0" smtClean="0"/>
              <a:t>o</a:t>
            </a:r>
            <a:r>
              <a:rPr lang="sr-Latn-CS" dirty="0" smtClean="0"/>
              <a:t>C i hlađenje na vazduhu.</a:t>
            </a:r>
          </a:p>
          <a:p>
            <a:r>
              <a:rPr lang="sr-Latn-CS" dirty="0" smtClean="0"/>
              <a:t>Postoji ograničenje veličine radnog predmeta zbog veličine komore peći. 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1206</Words>
  <Application>Microsoft Office PowerPoint</Application>
  <PresentationFormat>On-screen Show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Tehnologija spajanja savremenih materijala</vt:lpstr>
      <vt:lpstr>Zavarljivost nerđajućih čelika</vt:lpstr>
      <vt:lpstr>Slide 3</vt:lpstr>
      <vt:lpstr>Zavarljivost martenzitnih nerđajućih čelika</vt:lpstr>
      <vt:lpstr>Slide 5</vt:lpstr>
      <vt:lpstr>Legiranje šava</vt:lpstr>
      <vt:lpstr>Predgrevanje</vt:lpstr>
      <vt:lpstr>Izbor dodatnog materijala</vt:lpstr>
      <vt:lpstr>Ista svojstva šava i osnovnog materijala</vt:lpstr>
      <vt:lpstr>Šav i osnovni materijal nemaju ista svojstva</vt:lpstr>
      <vt:lpstr>Zavarljivost feritnih nerđajućih čelika</vt:lpstr>
      <vt:lpstr>Slide 12</vt:lpstr>
      <vt:lpstr>Slide 13</vt:lpstr>
      <vt:lpstr>Slide 14</vt:lpstr>
      <vt:lpstr>Slide 15</vt:lpstr>
      <vt:lpstr>Slide 16</vt:lpstr>
      <vt:lpstr>Zavarljivost austenitnih nerđajućih čelika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Korisnik</dc:creator>
  <cp:lastModifiedBy>sebastijan</cp:lastModifiedBy>
  <cp:revision>57</cp:revision>
  <dcterms:created xsi:type="dcterms:W3CDTF">2012-10-20T20:51:29Z</dcterms:created>
  <dcterms:modified xsi:type="dcterms:W3CDTF">2013-11-20T12:52:06Z</dcterms:modified>
</cp:coreProperties>
</file>